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7" r:id="rId20"/>
    <p:sldId id="278" r:id="rId21"/>
    <p:sldId id="27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5/27/2024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6311" y="1591733"/>
            <a:ext cx="8167692" cy="2459103"/>
          </a:xfrm>
        </p:spPr>
        <p:txBody>
          <a:bodyPr/>
          <a:lstStyle/>
          <a:p>
            <a:r>
              <a:rPr lang="en-US" dirty="0" smtClean="0"/>
              <a:t>Introduction to Psychology of Education </a:t>
            </a:r>
            <a:endParaRPr lang="en-US" dirty="0"/>
          </a:p>
        </p:txBody>
      </p:sp>
      <p:sp>
        <p:nvSpPr>
          <p:cNvPr id="3" name="Subtitle 2"/>
          <p:cNvSpPr>
            <a:spLocks noGrp="1"/>
          </p:cNvSpPr>
          <p:nvPr>
            <p:ph type="subTitle" idx="1"/>
          </p:nvPr>
        </p:nvSpPr>
        <p:spPr>
          <a:xfrm>
            <a:off x="1507066" y="4050833"/>
            <a:ext cx="8630356" cy="1909700"/>
          </a:xfrm>
        </p:spPr>
        <p:txBody>
          <a:bodyPr>
            <a:normAutofit/>
          </a:bodyPr>
          <a:lstStyle/>
          <a:p>
            <a:r>
              <a:rPr lang="en-US" sz="2400" dirty="0" smtClean="0">
                <a:solidFill>
                  <a:schemeClr val="accent3"/>
                </a:solidFill>
              </a:rPr>
              <a:t>Prepared by </a:t>
            </a:r>
          </a:p>
          <a:p>
            <a:r>
              <a:rPr lang="en-US" sz="2400" dirty="0" smtClean="0">
                <a:solidFill>
                  <a:srgbClr val="00B0F0"/>
                </a:solidFill>
              </a:rPr>
              <a:t>Deredzai. M</a:t>
            </a:r>
          </a:p>
          <a:p>
            <a:r>
              <a:rPr lang="en-US" sz="2400" dirty="0" smtClean="0">
                <a:solidFill>
                  <a:schemeClr val="accent4"/>
                </a:solidFill>
              </a:rPr>
              <a:t>May 2024</a:t>
            </a:r>
          </a:p>
          <a:p>
            <a:endParaRPr lang="en-US" sz="2400" dirty="0"/>
          </a:p>
        </p:txBody>
      </p:sp>
    </p:spTree>
    <p:extLst>
      <p:ext uri="{BB962C8B-B14F-4D97-AF65-F5344CB8AC3E}">
        <p14:creationId xmlns:p14="http://schemas.microsoft.com/office/powerpoint/2010/main" val="67816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2222"/>
            <a:ext cx="8596668" cy="948267"/>
          </a:xfrm>
        </p:spPr>
        <p:txBody>
          <a:bodyPr/>
          <a:lstStyle/>
          <a:p>
            <a:r>
              <a:rPr lang="en-US" dirty="0" smtClean="0"/>
              <a:t>Educational Psychology </a:t>
            </a:r>
            <a:endParaRPr lang="en-US" dirty="0"/>
          </a:p>
        </p:txBody>
      </p:sp>
      <p:sp>
        <p:nvSpPr>
          <p:cNvPr id="3" name="Content Placeholder 2"/>
          <p:cNvSpPr>
            <a:spLocks noGrp="1"/>
          </p:cNvSpPr>
          <p:nvPr>
            <p:ph idx="1"/>
          </p:nvPr>
        </p:nvSpPr>
        <p:spPr>
          <a:xfrm>
            <a:off x="428978" y="1230489"/>
            <a:ext cx="9471378" cy="5452533"/>
          </a:xfrm>
        </p:spPr>
        <p:txBody>
          <a:bodyPr>
            <a:normAutofit fontScale="92500"/>
          </a:bodyPr>
          <a:lstStyle/>
          <a:p>
            <a:r>
              <a:rPr lang="en-AU" sz="2400" b="1" dirty="0">
                <a:solidFill>
                  <a:srgbClr val="00B0F0"/>
                </a:solidFill>
              </a:rPr>
              <a:t>Educational psychology</a:t>
            </a:r>
            <a:r>
              <a:rPr lang="en-AU" sz="2400" dirty="0">
                <a:solidFill>
                  <a:srgbClr val="00B0F0"/>
                </a:solidFill>
              </a:rPr>
              <a:t> </a:t>
            </a:r>
            <a:r>
              <a:rPr lang="en-AU" sz="2400" dirty="0"/>
              <a:t>is the life wire of all the educational programmes as education is the bedrock of national development. It is one of the branches of Applied Psychology which attempts to apply the knowledge of psychology to the field of education. </a:t>
            </a:r>
            <a:endParaRPr lang="en-AU" sz="2400" dirty="0" smtClean="0"/>
          </a:p>
          <a:p>
            <a:r>
              <a:rPr lang="en-AU" sz="2400" dirty="0" smtClean="0">
                <a:solidFill>
                  <a:srgbClr val="00B0F0"/>
                </a:solidFill>
              </a:rPr>
              <a:t>Educational </a:t>
            </a:r>
            <a:r>
              <a:rPr lang="en-AU" sz="2400" dirty="0">
                <a:solidFill>
                  <a:srgbClr val="00B0F0"/>
                </a:solidFill>
              </a:rPr>
              <a:t>psychology </a:t>
            </a:r>
            <a:r>
              <a:rPr lang="en-AU" sz="2400" dirty="0"/>
              <a:t>refers to the study of the behaviour and experience of the learner in response to educational environment</a:t>
            </a:r>
            <a:r>
              <a:rPr lang="en-AU" sz="2400" dirty="0" smtClean="0"/>
              <a:t>.</a:t>
            </a:r>
            <a:endParaRPr lang="en-US" sz="2400" dirty="0"/>
          </a:p>
          <a:p>
            <a:pPr lvl="0"/>
            <a:r>
              <a:rPr lang="en-AU" sz="2400" dirty="0" smtClean="0"/>
              <a:t>This </a:t>
            </a:r>
            <a:r>
              <a:rPr lang="en-AU" sz="2400" dirty="0"/>
              <a:t>means that it is the provision of the knowledge of psychology to promote good behaviour in human through learning. Educational psychology emphasises on how human being learns in educational settings, the effectiveness of school as an organisation, the psychology of teaching and social psychology of studies including instructional design, educational technology, curriculum development, organisational learning, special education and classroom management. </a:t>
            </a:r>
            <a:endParaRPr lang="en-US" sz="2400" dirty="0"/>
          </a:p>
          <a:p>
            <a:endParaRPr lang="en-US" dirty="0"/>
          </a:p>
        </p:txBody>
      </p:sp>
    </p:spTree>
    <p:extLst>
      <p:ext uri="{BB962C8B-B14F-4D97-AF65-F5344CB8AC3E}">
        <p14:creationId xmlns:p14="http://schemas.microsoft.com/office/powerpoint/2010/main" val="846697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6356"/>
          </a:xfrm>
        </p:spPr>
        <p:txBody>
          <a:bodyPr>
            <a:normAutofit fontScale="90000"/>
          </a:bodyPr>
          <a:lstStyle/>
          <a:p>
            <a:pPr lvl="0"/>
            <a:r>
              <a:rPr lang="en-US" dirty="0"/>
              <a:t>B</a:t>
            </a:r>
            <a:r>
              <a:rPr lang="en-AU" dirty="0"/>
              <a:t>ranches of psychology</a:t>
            </a:r>
            <a:r>
              <a:rPr lang="en-US" dirty="0"/>
              <a:t/>
            </a:r>
            <a:br>
              <a:rPr lang="en-US" dirty="0"/>
            </a:br>
            <a:endParaRPr lang="en-US" dirty="0"/>
          </a:p>
        </p:txBody>
      </p:sp>
      <p:sp>
        <p:nvSpPr>
          <p:cNvPr id="3" name="Content Placeholder 2"/>
          <p:cNvSpPr>
            <a:spLocks noGrp="1"/>
          </p:cNvSpPr>
          <p:nvPr>
            <p:ph idx="1"/>
          </p:nvPr>
        </p:nvSpPr>
        <p:spPr>
          <a:xfrm>
            <a:off x="677333" y="1253067"/>
            <a:ext cx="9268177" cy="5113866"/>
          </a:xfrm>
        </p:spPr>
        <p:txBody>
          <a:bodyPr>
            <a:normAutofit/>
          </a:bodyPr>
          <a:lstStyle/>
          <a:p>
            <a:pPr lvl="0"/>
            <a:r>
              <a:rPr lang="en-AU" sz="2400" dirty="0" smtClean="0">
                <a:solidFill>
                  <a:srgbClr val="00B0F0"/>
                </a:solidFill>
              </a:rPr>
              <a:t>Social </a:t>
            </a:r>
            <a:r>
              <a:rPr lang="en-AU" sz="2400" dirty="0">
                <a:solidFill>
                  <a:srgbClr val="00B0F0"/>
                </a:solidFill>
              </a:rPr>
              <a:t>psychology</a:t>
            </a:r>
            <a:r>
              <a:rPr lang="en-AU" sz="2400" dirty="0"/>
              <a:t>: study of social institution and their impact on behaviour of individuals. These also examine the effects that people have on one another </a:t>
            </a:r>
            <a:r>
              <a:rPr lang="en-AU" sz="2400" dirty="0" err="1"/>
              <a:t>eg</a:t>
            </a:r>
            <a:r>
              <a:rPr lang="en-AU" sz="2400" dirty="0"/>
              <a:t> teachers, counsellors etc.</a:t>
            </a:r>
            <a:endParaRPr lang="en-US" sz="2400" dirty="0"/>
          </a:p>
          <a:p>
            <a:pPr lvl="0"/>
            <a:r>
              <a:rPr lang="en-AU" sz="2400" dirty="0">
                <a:solidFill>
                  <a:srgbClr val="00B0F0"/>
                </a:solidFill>
              </a:rPr>
              <a:t>Clinical psychology</a:t>
            </a:r>
            <a:r>
              <a:rPr lang="en-AU" sz="2400" dirty="0"/>
              <a:t>: this is the study of abnormal mental life. These focus their interest on understanding diagnosing and treating abnormal behaviour for psychiatrist.</a:t>
            </a:r>
            <a:endParaRPr lang="en-US" sz="2400" dirty="0"/>
          </a:p>
          <a:p>
            <a:pPr lvl="0"/>
            <a:r>
              <a:rPr lang="en-AU" sz="2400" dirty="0">
                <a:solidFill>
                  <a:srgbClr val="00B0F0"/>
                </a:solidFill>
              </a:rPr>
              <a:t>Animal psychology</a:t>
            </a:r>
            <a:r>
              <a:rPr lang="en-AU" sz="2400" dirty="0"/>
              <a:t>: study of animals.</a:t>
            </a:r>
            <a:endParaRPr lang="en-US" sz="2400" dirty="0"/>
          </a:p>
          <a:p>
            <a:pPr lvl="0"/>
            <a:r>
              <a:rPr lang="en-AU" sz="2400" dirty="0">
                <a:solidFill>
                  <a:srgbClr val="00B0F0"/>
                </a:solidFill>
              </a:rPr>
              <a:t>Occupational/ industrial psychology</a:t>
            </a:r>
            <a:r>
              <a:rPr lang="en-AU" sz="2400" dirty="0"/>
              <a:t>: the study of such problems as locational development, job satisfaction and motivation in order to raise production. Managers, industrial officers deal with this.</a:t>
            </a:r>
            <a:endParaRPr lang="en-US" sz="2400" dirty="0"/>
          </a:p>
          <a:p>
            <a:endParaRPr lang="en-US" dirty="0"/>
          </a:p>
        </p:txBody>
      </p:sp>
    </p:spTree>
    <p:extLst>
      <p:ext uri="{BB962C8B-B14F-4D97-AF65-F5344CB8AC3E}">
        <p14:creationId xmlns:p14="http://schemas.microsoft.com/office/powerpoint/2010/main" val="404281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0" end="0"/>
                                            </p:txEl>
                                          </p:spTgt>
                                        </p:tgtEl>
                                        <p:attrNameLst>
                                          <p:attrName>style.color</p:attrName>
                                        </p:attrNameLst>
                                      </p:cBhvr>
                                      <p:to>
                                        <a:schemeClr val="accent2"/>
                                      </p:to>
                                    </p:animClr>
                                    <p:animClr clrSpc="rgb" dir="cw">
                                      <p:cBhvr>
                                        <p:cTn id="7" dur="500" fill="hold"/>
                                        <p:tgtEl>
                                          <p:spTgt spid="3">
                                            <p:txEl>
                                              <p:pRg st="0" end="0"/>
                                            </p:txEl>
                                          </p:spTgt>
                                        </p:tgtEl>
                                        <p:attrNameLst>
                                          <p:attrName>fillcolor</p:attrName>
                                        </p:attrNameLst>
                                      </p:cBhvr>
                                      <p:to>
                                        <a:schemeClr val="accent2"/>
                                      </p:to>
                                    </p:animClr>
                                    <p:set>
                                      <p:cBhvr>
                                        <p:cTn id="8" dur="500" fill="hold"/>
                                        <p:tgtEl>
                                          <p:spTgt spid="3">
                                            <p:txEl>
                                              <p:pRg st="0" end="0"/>
                                            </p:txEl>
                                          </p:spTgt>
                                        </p:tgtEl>
                                        <p:attrNameLst>
                                          <p:attrName>fill.type</p:attrName>
                                        </p:attrNameLst>
                                      </p:cBhvr>
                                      <p:to>
                                        <p:strVal val="solid"/>
                                      </p:to>
                                    </p:set>
                                    <p:set>
                                      <p:cBhvr>
                                        <p:cTn id="9" dur="500" fill="hold"/>
                                        <p:tgtEl>
                                          <p:spTgt spid="3">
                                            <p:txEl>
                                              <p:pRg st="0" end="0"/>
                                            </p:txEl>
                                          </p:spTgt>
                                        </p:tgtEl>
                                        <p:attrNameLst>
                                          <p:attrName>fill.on</p:attrName>
                                        </p:attrNameLst>
                                      </p:cBhvr>
                                      <p:to>
                                        <p:strVal val="true"/>
                                      </p:to>
                                    </p:set>
                                  </p:childTnLst>
                                </p:cTn>
                              </p:par>
                              <p:par>
                                <p:cTn id="10" presetID="19" presetClass="emph" presetSubtype="0" fill="hold" nodeType="withEffect">
                                  <p:stCondLst>
                                    <p:cond delay="0"/>
                                  </p:stCondLst>
                                  <p:childTnLst>
                                    <p:animClr clrSpc="rgb" dir="cw">
                                      <p:cBhvr override="childStyle">
                                        <p:cTn id="11" dur="500" fill="hold"/>
                                        <p:tgtEl>
                                          <p:spTgt spid="3">
                                            <p:txEl>
                                              <p:pRg st="1" end="1"/>
                                            </p:txEl>
                                          </p:spTgt>
                                        </p:tgtEl>
                                        <p:attrNameLst>
                                          <p:attrName>style.color</p:attrName>
                                        </p:attrNameLst>
                                      </p:cBhvr>
                                      <p:to>
                                        <a:schemeClr val="accent2"/>
                                      </p:to>
                                    </p:animClr>
                                    <p:animClr clrSpc="rgb" dir="cw">
                                      <p:cBhvr>
                                        <p:cTn id="12" dur="500" fill="hold"/>
                                        <p:tgtEl>
                                          <p:spTgt spid="3">
                                            <p:txEl>
                                              <p:pRg st="1" end="1"/>
                                            </p:txEl>
                                          </p:spTgt>
                                        </p:tgtEl>
                                        <p:attrNameLst>
                                          <p:attrName>fillcolor</p:attrName>
                                        </p:attrNameLst>
                                      </p:cBhvr>
                                      <p:to>
                                        <a:schemeClr val="accent2"/>
                                      </p:to>
                                    </p:animClr>
                                    <p:set>
                                      <p:cBhvr>
                                        <p:cTn id="13" dur="500" fill="hold"/>
                                        <p:tgtEl>
                                          <p:spTgt spid="3">
                                            <p:txEl>
                                              <p:pRg st="1" end="1"/>
                                            </p:txEl>
                                          </p:spTgt>
                                        </p:tgtEl>
                                        <p:attrNameLst>
                                          <p:attrName>fill.type</p:attrName>
                                        </p:attrNameLst>
                                      </p:cBhvr>
                                      <p:to>
                                        <p:strVal val="solid"/>
                                      </p:to>
                                    </p:set>
                                    <p:set>
                                      <p:cBhvr>
                                        <p:cTn id="14" dur="500" fill="hold"/>
                                        <p:tgtEl>
                                          <p:spTgt spid="3">
                                            <p:txEl>
                                              <p:pRg st="1" end="1"/>
                                            </p:txEl>
                                          </p:spTgt>
                                        </p:tgtEl>
                                        <p:attrNameLst>
                                          <p:attrName>fill.on</p:attrName>
                                        </p:attrNameLst>
                                      </p:cBhvr>
                                      <p:to>
                                        <p:strVal val="true"/>
                                      </p:to>
                                    </p:set>
                                  </p:childTnLst>
                                </p:cTn>
                              </p:par>
                              <p:par>
                                <p:cTn id="15" presetID="19" presetClass="emph" presetSubtype="0" fill="hold" nodeType="withEffect">
                                  <p:stCondLst>
                                    <p:cond delay="0"/>
                                  </p:stCondLst>
                                  <p:childTnLst>
                                    <p:animClr clrSpc="rgb" dir="cw">
                                      <p:cBhvr override="childStyle">
                                        <p:cTn id="16" dur="500" fill="hold"/>
                                        <p:tgtEl>
                                          <p:spTgt spid="3">
                                            <p:txEl>
                                              <p:pRg st="2" end="2"/>
                                            </p:txEl>
                                          </p:spTgt>
                                        </p:tgtEl>
                                        <p:attrNameLst>
                                          <p:attrName>style.color</p:attrName>
                                        </p:attrNameLst>
                                      </p:cBhvr>
                                      <p:to>
                                        <a:schemeClr val="accent2"/>
                                      </p:to>
                                    </p:animClr>
                                    <p:animClr clrSpc="rgb" dir="cw">
                                      <p:cBhvr>
                                        <p:cTn id="17" dur="500" fill="hold"/>
                                        <p:tgtEl>
                                          <p:spTgt spid="3">
                                            <p:txEl>
                                              <p:pRg st="2" end="2"/>
                                            </p:txEl>
                                          </p:spTgt>
                                        </p:tgtEl>
                                        <p:attrNameLst>
                                          <p:attrName>fillcolor</p:attrName>
                                        </p:attrNameLst>
                                      </p:cBhvr>
                                      <p:to>
                                        <a:schemeClr val="accent2"/>
                                      </p:to>
                                    </p:animClr>
                                    <p:set>
                                      <p:cBhvr>
                                        <p:cTn id="18" dur="500" fill="hold"/>
                                        <p:tgtEl>
                                          <p:spTgt spid="3">
                                            <p:txEl>
                                              <p:pRg st="2" end="2"/>
                                            </p:txEl>
                                          </p:spTgt>
                                        </p:tgtEl>
                                        <p:attrNameLst>
                                          <p:attrName>fill.type</p:attrName>
                                        </p:attrNameLst>
                                      </p:cBhvr>
                                      <p:to>
                                        <p:strVal val="solid"/>
                                      </p:to>
                                    </p:set>
                                    <p:set>
                                      <p:cBhvr>
                                        <p:cTn id="19" dur="500" fill="hold"/>
                                        <p:tgtEl>
                                          <p:spTgt spid="3">
                                            <p:txEl>
                                              <p:pRg st="2" end="2"/>
                                            </p:txEl>
                                          </p:spTgt>
                                        </p:tgtEl>
                                        <p:attrNameLst>
                                          <p:attrName>fill.on</p:attrName>
                                        </p:attrNameLst>
                                      </p:cBhvr>
                                      <p:to>
                                        <p:strVal val="true"/>
                                      </p:to>
                                    </p:set>
                                  </p:childTnLst>
                                </p:cTn>
                              </p:par>
                              <p:par>
                                <p:cTn id="20" presetID="19" presetClass="emph" presetSubtype="0" fill="hold" nodeType="withEffect">
                                  <p:stCondLst>
                                    <p:cond delay="0"/>
                                  </p:stCondLst>
                                  <p:childTnLst>
                                    <p:animClr clrSpc="rgb" dir="cw">
                                      <p:cBhvr override="childStyle">
                                        <p:cTn id="21" dur="500" fill="hold"/>
                                        <p:tgtEl>
                                          <p:spTgt spid="3">
                                            <p:txEl>
                                              <p:pRg st="3" end="3"/>
                                            </p:txEl>
                                          </p:spTgt>
                                        </p:tgtEl>
                                        <p:attrNameLst>
                                          <p:attrName>style.color</p:attrName>
                                        </p:attrNameLst>
                                      </p:cBhvr>
                                      <p:to>
                                        <a:schemeClr val="accent2"/>
                                      </p:to>
                                    </p:animClr>
                                    <p:animClr clrSpc="rgb" dir="cw">
                                      <p:cBhvr>
                                        <p:cTn id="22" dur="500" fill="hold"/>
                                        <p:tgtEl>
                                          <p:spTgt spid="3">
                                            <p:txEl>
                                              <p:pRg st="3" end="3"/>
                                            </p:txEl>
                                          </p:spTgt>
                                        </p:tgtEl>
                                        <p:attrNameLst>
                                          <p:attrName>fillcolor</p:attrName>
                                        </p:attrNameLst>
                                      </p:cBhvr>
                                      <p:to>
                                        <a:schemeClr val="accent2"/>
                                      </p:to>
                                    </p:animClr>
                                    <p:set>
                                      <p:cBhvr>
                                        <p:cTn id="23" dur="500" fill="hold"/>
                                        <p:tgtEl>
                                          <p:spTgt spid="3">
                                            <p:txEl>
                                              <p:pRg st="3" end="3"/>
                                            </p:txEl>
                                          </p:spTgt>
                                        </p:tgtEl>
                                        <p:attrNameLst>
                                          <p:attrName>fill.type</p:attrName>
                                        </p:attrNameLst>
                                      </p:cBhvr>
                                      <p:to>
                                        <p:strVal val="solid"/>
                                      </p:to>
                                    </p:set>
                                    <p:set>
                                      <p:cBhvr>
                                        <p:cTn id="24" dur="500" fill="hold"/>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3778"/>
          </a:xfrm>
        </p:spPr>
        <p:txBody>
          <a:bodyPr/>
          <a:lstStyle/>
          <a:p>
            <a:r>
              <a:rPr lang="en-US" dirty="0" smtClean="0"/>
              <a:t>Branches of Psychology ‘</a:t>
            </a:r>
            <a:r>
              <a:rPr lang="en-US" dirty="0" err="1" smtClean="0"/>
              <a:t>cntd</a:t>
            </a:r>
            <a:r>
              <a:rPr lang="en-US" dirty="0" smtClean="0"/>
              <a:t>’ </a:t>
            </a:r>
            <a:endParaRPr lang="en-US" dirty="0"/>
          </a:p>
        </p:txBody>
      </p:sp>
      <p:sp>
        <p:nvSpPr>
          <p:cNvPr id="3" name="Content Placeholder 2"/>
          <p:cNvSpPr>
            <a:spLocks noGrp="1"/>
          </p:cNvSpPr>
          <p:nvPr>
            <p:ph idx="1"/>
          </p:nvPr>
        </p:nvSpPr>
        <p:spPr>
          <a:xfrm>
            <a:off x="519289" y="1343379"/>
            <a:ext cx="9460089" cy="4697984"/>
          </a:xfrm>
        </p:spPr>
        <p:txBody>
          <a:bodyPr>
            <a:noAutofit/>
          </a:bodyPr>
          <a:lstStyle/>
          <a:p>
            <a:pPr lvl="0"/>
            <a:r>
              <a:rPr lang="en-AU" sz="2400" dirty="0">
                <a:solidFill>
                  <a:srgbClr val="00B0F0"/>
                </a:solidFill>
              </a:rPr>
              <a:t>Personality psychology</a:t>
            </a:r>
            <a:r>
              <a:rPr lang="en-AU" sz="2400" dirty="0"/>
              <a:t>: study of individuality of people, common characteristics of groups of people, classes of people. It focusses on the individual as a whole (personality, intelligence, creativity).</a:t>
            </a:r>
            <a:endParaRPr lang="en-US" sz="2400" dirty="0"/>
          </a:p>
          <a:p>
            <a:pPr lvl="0"/>
            <a:r>
              <a:rPr lang="en-AU" sz="2400" dirty="0">
                <a:solidFill>
                  <a:srgbClr val="00B0F0"/>
                </a:solidFill>
              </a:rPr>
              <a:t>Developmental psychology</a:t>
            </a:r>
            <a:r>
              <a:rPr lang="en-AU" sz="2400" dirty="0"/>
              <a:t>: is the study of human development in the physical, emotional, social and mental faculty. They study the way in which the behaviour changes in lifespan. Teachers, psychologists study this.</a:t>
            </a:r>
            <a:endParaRPr lang="en-US" sz="2400" dirty="0"/>
          </a:p>
          <a:p>
            <a:pPr lvl="0"/>
            <a:r>
              <a:rPr lang="en-AU" sz="2400" dirty="0">
                <a:solidFill>
                  <a:srgbClr val="00B0F0"/>
                </a:solidFill>
              </a:rPr>
              <a:t>Physiological psychology</a:t>
            </a:r>
            <a:r>
              <a:rPr lang="en-AU" sz="2400" dirty="0"/>
              <a:t>: the study of the body structures </a:t>
            </a:r>
            <a:r>
              <a:rPr lang="en-AU" sz="2400" dirty="0" err="1"/>
              <a:t>ie</a:t>
            </a:r>
            <a:r>
              <a:rPr lang="en-AU" sz="2400" dirty="0"/>
              <a:t> biological factors and their bearing on behaviour. It studies brain, nervous system, genes and drugs in relation to behaviour. Medical people like doctors study this.</a:t>
            </a:r>
            <a:endParaRPr lang="en-US" sz="2400" dirty="0"/>
          </a:p>
          <a:p>
            <a:endParaRPr lang="en-US" sz="2400" dirty="0"/>
          </a:p>
        </p:txBody>
      </p:sp>
    </p:spTree>
    <p:extLst>
      <p:ext uri="{BB962C8B-B14F-4D97-AF65-F5344CB8AC3E}">
        <p14:creationId xmlns:p14="http://schemas.microsoft.com/office/powerpoint/2010/main" val="335192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6667"/>
          </a:xfrm>
        </p:spPr>
        <p:txBody>
          <a:bodyPr>
            <a:normAutofit fontScale="90000"/>
          </a:bodyPr>
          <a:lstStyle/>
          <a:p>
            <a:r>
              <a:rPr lang="en-US" b="1" dirty="0" smtClean="0"/>
              <a:t>Rationale for studying Psychology</a:t>
            </a:r>
            <a:r>
              <a:rPr lang="en-US" dirty="0"/>
              <a:t/>
            </a:r>
            <a:br>
              <a:rPr lang="en-US" dirty="0"/>
            </a:br>
            <a:endParaRPr lang="en-US" dirty="0"/>
          </a:p>
        </p:txBody>
      </p:sp>
      <p:sp>
        <p:nvSpPr>
          <p:cNvPr id="3" name="Content Placeholder 2"/>
          <p:cNvSpPr>
            <a:spLocks noGrp="1"/>
          </p:cNvSpPr>
          <p:nvPr>
            <p:ph idx="1"/>
          </p:nvPr>
        </p:nvSpPr>
        <p:spPr>
          <a:xfrm>
            <a:off x="677333" y="1343378"/>
            <a:ext cx="9211733" cy="5136443"/>
          </a:xfrm>
        </p:spPr>
        <p:txBody>
          <a:bodyPr>
            <a:normAutofit lnSpcReduction="10000"/>
          </a:bodyPr>
          <a:lstStyle/>
          <a:p>
            <a:r>
              <a:rPr lang="en-US" dirty="0"/>
              <a:t>1. </a:t>
            </a:r>
            <a:r>
              <a:rPr lang="en-US" sz="2000" b="1" dirty="0">
                <a:solidFill>
                  <a:srgbClr val="00B0F0"/>
                </a:solidFill>
              </a:rPr>
              <a:t>To understand the Stages of Human Growth &amp; Development</a:t>
            </a:r>
            <a:r>
              <a:rPr lang="en-US" sz="2000" dirty="0"/>
              <a:t>: Psychology has clearly shown that human life passes through different stages of development before it reaches </a:t>
            </a:r>
            <a:r>
              <a:rPr lang="en-US" sz="2000" dirty="0" smtClean="0"/>
              <a:t>adulthood which are </a:t>
            </a:r>
            <a:r>
              <a:rPr lang="en-US" sz="2000" dirty="0"/>
              <a:t>infancy, childhood, adolescence and adulthood. Psychologists have also thoroughly studied the characteristic behaviour patterns in these different periods of life. Identification of these periods </a:t>
            </a:r>
            <a:r>
              <a:rPr lang="en-US" sz="2000" dirty="0" smtClean="0"/>
              <a:t>help </a:t>
            </a:r>
            <a:r>
              <a:rPr lang="en-US" sz="2000" dirty="0"/>
              <a:t>educationists to design curriculum and determine appropriate methods of teaching for students at different stages.</a:t>
            </a:r>
          </a:p>
          <a:p>
            <a:r>
              <a:rPr lang="en-US" sz="2000" b="1" dirty="0"/>
              <a:t>2</a:t>
            </a:r>
            <a:r>
              <a:rPr lang="en-US" sz="2000" b="1" dirty="0">
                <a:solidFill>
                  <a:srgbClr val="00B0F0"/>
                </a:solidFill>
              </a:rPr>
              <a:t>. To Know the Learner</a:t>
            </a:r>
            <a:r>
              <a:rPr lang="en-US" sz="2000" dirty="0"/>
              <a:t>: The </a:t>
            </a:r>
            <a:r>
              <a:rPr lang="en-US" sz="2000" dirty="0" smtClean="0"/>
              <a:t>learner </a:t>
            </a:r>
            <a:r>
              <a:rPr lang="en-US" sz="2000" dirty="0"/>
              <a:t>is the key factor in the teaching-learning process. Educational psychology helps the teacher to know his interests, attitudes, aptitudes and the other acquired or innate capacities and abilities; to know the stage of development linked with his social, emotional, intellectual, physical and aesthetic needs; to know his level of aspiration, his conscious and unconscious behaviour; his motivational and group behaviour; his conflicts, desires and other aspects of his mental health. So that perfect guidance and help can be provided and positive attitude towards the learner can be formed.</a:t>
            </a:r>
          </a:p>
          <a:p>
            <a:endParaRPr lang="en-US" dirty="0"/>
          </a:p>
        </p:txBody>
      </p:sp>
    </p:spTree>
    <p:extLst>
      <p:ext uri="{BB962C8B-B14F-4D97-AF65-F5344CB8AC3E}">
        <p14:creationId xmlns:p14="http://schemas.microsoft.com/office/powerpoint/2010/main" val="413587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85422"/>
          </a:xfrm>
        </p:spPr>
        <p:txBody>
          <a:bodyPr>
            <a:normAutofit fontScale="90000"/>
          </a:bodyPr>
          <a:lstStyle/>
          <a:p>
            <a:endParaRPr lang="en-US" dirty="0"/>
          </a:p>
        </p:txBody>
      </p:sp>
      <p:sp>
        <p:nvSpPr>
          <p:cNvPr id="3" name="Content Placeholder 2"/>
          <p:cNvSpPr>
            <a:spLocks noGrp="1"/>
          </p:cNvSpPr>
          <p:nvPr>
            <p:ph idx="1"/>
          </p:nvPr>
        </p:nvSpPr>
        <p:spPr>
          <a:xfrm>
            <a:off x="282223" y="1332089"/>
            <a:ext cx="9381066" cy="5136444"/>
          </a:xfrm>
        </p:spPr>
        <p:txBody>
          <a:bodyPr>
            <a:normAutofit fontScale="92500" lnSpcReduction="10000"/>
          </a:bodyPr>
          <a:lstStyle/>
          <a:p>
            <a:r>
              <a:rPr lang="en-US" b="1" dirty="0"/>
              <a:t>3. </a:t>
            </a:r>
            <a:r>
              <a:rPr lang="en-US" sz="2400" b="1" dirty="0">
                <a:solidFill>
                  <a:srgbClr val="00B0F0"/>
                </a:solidFill>
              </a:rPr>
              <a:t>To Understand the Nature of Classroom Learning</a:t>
            </a:r>
            <a:r>
              <a:rPr lang="en-US" sz="2400" b="1" dirty="0"/>
              <a:t>:</a:t>
            </a:r>
            <a:r>
              <a:rPr lang="en-US" sz="2400" dirty="0"/>
              <a:t> Educational Psychology helps the teacher to adapt and adjust his teaching according to the level of the learners. A teacher is teaching in a class but a large number of students do not understand the subject-matter which is being taught. To deal with the students effectively in the class the teacher must have the knowledge of the various approaches to the learning process, principles, laws and factors affecting it then only he/she can apply remedial measures in the learning situation.</a:t>
            </a:r>
          </a:p>
          <a:p>
            <a:r>
              <a:rPr lang="en-US" sz="2400" b="1" dirty="0"/>
              <a:t>4. </a:t>
            </a:r>
            <a:r>
              <a:rPr lang="en-US" sz="2400" b="1" dirty="0">
                <a:solidFill>
                  <a:srgbClr val="00B0F0"/>
                </a:solidFill>
              </a:rPr>
              <a:t>To Understand the Individual Differences in teaching and learning</a:t>
            </a:r>
            <a:r>
              <a:rPr lang="en-US" sz="2400" b="1" dirty="0"/>
              <a:t>:</a:t>
            </a:r>
            <a:r>
              <a:rPr lang="en-US" sz="2400" dirty="0"/>
              <a:t> No two persons are exactly alike. Pupils differ in their level of intelligence, aptitudes, likes and dislikes and in other propensities and potentialities. There are gifted, backward, physically and mentally challenged children. Thus, psychology tells the teacher about the individual differences among the students in the class and the procedure, methodology and techniques to be adopted for them.</a:t>
            </a:r>
          </a:p>
          <a:p>
            <a:endParaRPr lang="en-US" dirty="0"/>
          </a:p>
        </p:txBody>
      </p:sp>
    </p:spTree>
    <p:extLst>
      <p:ext uri="{BB962C8B-B14F-4D97-AF65-F5344CB8AC3E}">
        <p14:creationId xmlns:p14="http://schemas.microsoft.com/office/powerpoint/2010/main" val="192486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19289"/>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677334" y="1309511"/>
            <a:ext cx="9076266" cy="5000978"/>
          </a:xfrm>
        </p:spPr>
        <p:txBody>
          <a:bodyPr/>
          <a:lstStyle/>
          <a:p>
            <a:r>
              <a:rPr lang="en-US" b="1" dirty="0"/>
              <a:t>5. </a:t>
            </a:r>
            <a:r>
              <a:rPr lang="en-US" sz="2400" b="1" dirty="0">
                <a:solidFill>
                  <a:srgbClr val="00B0F0"/>
                </a:solidFill>
              </a:rPr>
              <a:t>To Solve Classroom Problems</a:t>
            </a:r>
            <a:r>
              <a:rPr lang="en-US" sz="2400" b="1" dirty="0"/>
              <a:t>: </a:t>
            </a:r>
            <a:r>
              <a:rPr lang="en-US" sz="2400" dirty="0"/>
              <a:t>There are innumerable problems like truancy, bullying, peer pressure, ethnic tensions, cheating in tests etc. Educational Psychology helps to equip the teacher by studying the characteristics of the problem children, the dynamics of the group, </a:t>
            </a:r>
            <a:r>
              <a:rPr lang="en-US" sz="2400" dirty="0" err="1"/>
              <a:t>behavioural</a:t>
            </a:r>
            <a:r>
              <a:rPr lang="en-US" sz="2400" dirty="0"/>
              <a:t> characteristics and adjustments,</a:t>
            </a:r>
          </a:p>
          <a:p>
            <a:r>
              <a:rPr lang="en-US" sz="2400" b="1" dirty="0"/>
              <a:t>6. </a:t>
            </a:r>
            <a:r>
              <a:rPr lang="en-US" sz="2400" b="1" dirty="0">
                <a:solidFill>
                  <a:srgbClr val="00B0F0"/>
                </a:solidFill>
              </a:rPr>
              <a:t>To develop Necessary Skills and Interest in Teaching &amp; learning</a:t>
            </a:r>
            <a:r>
              <a:rPr lang="en-US" sz="2400" b="1" dirty="0"/>
              <a:t>:</a:t>
            </a:r>
            <a:r>
              <a:rPr lang="en-US" sz="2400" dirty="0"/>
              <a:t> Educational psychology helps the teacher to acquire and develop necessary qualities and skills to deal with the problems created by the pupils, maintain a healthy atmosphere in the classroom and show concern regarding the progress of the child.</a:t>
            </a:r>
          </a:p>
          <a:p>
            <a:endParaRPr lang="en-US" sz="2400" dirty="0"/>
          </a:p>
        </p:txBody>
      </p:sp>
    </p:spTree>
    <p:extLst>
      <p:ext uri="{BB962C8B-B14F-4D97-AF65-F5344CB8AC3E}">
        <p14:creationId xmlns:p14="http://schemas.microsoft.com/office/powerpoint/2010/main" val="3332302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38667"/>
          </a:xfrm>
        </p:spPr>
        <p:txBody>
          <a:bodyPr>
            <a:normAutofit fontScale="90000"/>
          </a:bodyPr>
          <a:lstStyle/>
          <a:p>
            <a:endParaRPr lang="en-US" dirty="0"/>
          </a:p>
        </p:txBody>
      </p:sp>
      <p:sp>
        <p:nvSpPr>
          <p:cNvPr id="3" name="Content Placeholder 2"/>
          <p:cNvSpPr>
            <a:spLocks noGrp="1"/>
          </p:cNvSpPr>
          <p:nvPr>
            <p:ph idx="1"/>
          </p:nvPr>
        </p:nvSpPr>
        <p:spPr>
          <a:xfrm>
            <a:off x="440267" y="1207911"/>
            <a:ext cx="9369777" cy="5238045"/>
          </a:xfrm>
        </p:spPr>
        <p:txBody>
          <a:bodyPr>
            <a:normAutofit lnSpcReduction="10000"/>
          </a:bodyPr>
          <a:lstStyle/>
          <a:p>
            <a:r>
              <a:rPr lang="en-US" b="1" dirty="0"/>
              <a:t>7</a:t>
            </a:r>
            <a:r>
              <a:rPr lang="en-US" sz="2400" b="1" dirty="0"/>
              <a:t>. </a:t>
            </a:r>
            <a:r>
              <a:rPr lang="en-US" sz="2400" b="1" dirty="0">
                <a:solidFill>
                  <a:srgbClr val="00B0F0"/>
                </a:solidFill>
              </a:rPr>
              <a:t>To Understand Effective Methods of Teaching &amp; Learning</a:t>
            </a:r>
            <a:r>
              <a:rPr lang="en-US" sz="2400" dirty="0">
                <a:solidFill>
                  <a:srgbClr val="00B0F0"/>
                </a:solidFill>
              </a:rPr>
              <a:t>: </a:t>
            </a:r>
            <a:r>
              <a:rPr lang="en-US" sz="2400" dirty="0"/>
              <a:t>Educational Psychology has discovered several new approaches, principles, methods and techniques of teaching which are very helpful in today’s teaching-learning process. Educational psychology tells us how significant play and recreation are for the children and how play-way methods turn learning into an interesting task.</a:t>
            </a:r>
          </a:p>
          <a:p>
            <a:r>
              <a:rPr lang="en-US" sz="2400" b="1" dirty="0"/>
              <a:t>8. </a:t>
            </a:r>
            <a:r>
              <a:rPr lang="en-US" sz="2400" b="1" dirty="0">
                <a:solidFill>
                  <a:srgbClr val="00B0F0"/>
                </a:solidFill>
              </a:rPr>
              <a:t>To Understand the Influence of Heredity and Environment on the Child</a:t>
            </a:r>
            <a:r>
              <a:rPr lang="en-US" sz="2400" dirty="0"/>
              <a:t>: Educational psychology helps the teacher to know that the child is the product of heredity and environment. They are the two sides of a coin. Both play a prominent part in the all-round development of the child. While the child is born with a number of hereditary qualities, environment helps them to be modified according to the requirements of the society.</a:t>
            </a:r>
          </a:p>
          <a:p>
            <a:endParaRPr lang="en-US" dirty="0"/>
          </a:p>
        </p:txBody>
      </p:sp>
    </p:spTree>
    <p:extLst>
      <p:ext uri="{BB962C8B-B14F-4D97-AF65-F5344CB8AC3E}">
        <p14:creationId xmlns:p14="http://schemas.microsoft.com/office/powerpoint/2010/main" val="1113709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83822"/>
          </a:xfrm>
        </p:spPr>
        <p:txBody>
          <a:bodyPr>
            <a:normAutofit fontScale="90000"/>
          </a:bodyPr>
          <a:lstStyle/>
          <a:p>
            <a:endParaRPr lang="en-US" dirty="0"/>
          </a:p>
        </p:txBody>
      </p:sp>
      <p:sp>
        <p:nvSpPr>
          <p:cNvPr id="3" name="Content Placeholder 2"/>
          <p:cNvSpPr>
            <a:spLocks noGrp="1"/>
          </p:cNvSpPr>
          <p:nvPr>
            <p:ph idx="1"/>
          </p:nvPr>
        </p:nvSpPr>
        <p:spPr>
          <a:xfrm>
            <a:off x="417689" y="1196623"/>
            <a:ext cx="9527821" cy="5215466"/>
          </a:xfrm>
        </p:spPr>
        <p:txBody>
          <a:bodyPr/>
          <a:lstStyle/>
          <a:p>
            <a:r>
              <a:rPr lang="en-US" b="1" dirty="0"/>
              <a:t>9. </a:t>
            </a:r>
            <a:r>
              <a:rPr lang="en-US" sz="2400" b="1" dirty="0">
                <a:solidFill>
                  <a:srgbClr val="00B0F0"/>
                </a:solidFill>
              </a:rPr>
              <a:t>To Understand the Mental Health of the Child</a:t>
            </a:r>
            <a:r>
              <a:rPr lang="en-US" sz="2400" dirty="0"/>
              <a:t>: Educational Psychology helps the teacher to know factors responsible for the mental ill-health and maladjustment of a student and to suggest improvement thereof. Besides this, it also provides the teacher with necessary insight to improve his own mental status to cope up with the situation.</a:t>
            </a:r>
          </a:p>
          <a:p>
            <a:r>
              <a:rPr lang="en-US" sz="2400" b="1" dirty="0"/>
              <a:t>10. </a:t>
            </a:r>
            <a:r>
              <a:rPr lang="en-US" sz="2400" b="1" dirty="0">
                <a:solidFill>
                  <a:srgbClr val="00B0F0"/>
                </a:solidFill>
              </a:rPr>
              <a:t>To Understand the Procedure of Curriculum Construction</a:t>
            </a:r>
            <a:r>
              <a:rPr lang="en-US" sz="2400" dirty="0"/>
              <a:t>: Curriculum is an integral part of the teaching-learning process. Curriculum should be child-</a:t>
            </a:r>
            <a:r>
              <a:rPr lang="en-US" sz="2400" dirty="0" err="1"/>
              <a:t>centred</a:t>
            </a:r>
            <a:r>
              <a:rPr lang="en-US" sz="2400" dirty="0"/>
              <a:t> and fulfil the motives and psychological needs of the individual because child capacities differ from stage to stage. Educational psychology helps the teacher to suggest ways and means to curriculum framers to prepare sound and balanced curriculum for the children.</a:t>
            </a:r>
          </a:p>
          <a:p>
            <a:endParaRPr lang="en-US" sz="2400" dirty="0"/>
          </a:p>
        </p:txBody>
      </p:sp>
    </p:spTree>
    <p:extLst>
      <p:ext uri="{BB962C8B-B14F-4D97-AF65-F5344CB8AC3E}">
        <p14:creationId xmlns:p14="http://schemas.microsoft.com/office/powerpoint/2010/main" val="4104848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19289"/>
          </a:xfrm>
        </p:spPr>
        <p:txBody>
          <a:bodyPr>
            <a:normAutofit fontScale="90000"/>
          </a:bodyPr>
          <a:lstStyle/>
          <a:p>
            <a:endParaRPr lang="en-US" dirty="0"/>
          </a:p>
        </p:txBody>
      </p:sp>
      <p:sp>
        <p:nvSpPr>
          <p:cNvPr id="3" name="Content Placeholder 2"/>
          <p:cNvSpPr>
            <a:spLocks noGrp="1"/>
          </p:cNvSpPr>
          <p:nvPr>
            <p:ph idx="1"/>
          </p:nvPr>
        </p:nvSpPr>
        <p:spPr>
          <a:xfrm>
            <a:off x="304801" y="1343379"/>
            <a:ext cx="9640710" cy="5023554"/>
          </a:xfrm>
        </p:spPr>
        <p:txBody>
          <a:bodyPr/>
          <a:lstStyle/>
          <a:p>
            <a:r>
              <a:rPr lang="en-US" b="1" dirty="0"/>
              <a:t>11. </a:t>
            </a:r>
            <a:r>
              <a:rPr lang="en-US" sz="2400" b="1" dirty="0">
                <a:solidFill>
                  <a:srgbClr val="00B0F0"/>
                </a:solidFill>
              </a:rPr>
              <a:t>To Provide Guidance and Counselling in education</a:t>
            </a:r>
            <a:r>
              <a:rPr lang="en-US" sz="2400" dirty="0"/>
              <a:t>: Today guidance to a child at every stage of life is needed because psychological abilities, interests and learning styles differ from person to person. Similarly, what courses of study the child should undertake in future is also a vital question. All these can be answered well if the teacher knows the psychology of children.</a:t>
            </a:r>
          </a:p>
          <a:p>
            <a:r>
              <a:rPr lang="en-US" sz="2400" b="1" dirty="0"/>
              <a:t>12. </a:t>
            </a:r>
            <a:r>
              <a:rPr lang="en-US" sz="2400" b="1" dirty="0">
                <a:solidFill>
                  <a:srgbClr val="00B0F0"/>
                </a:solidFill>
              </a:rPr>
              <a:t>To Understand Principles of Educational Assessment Measurement &amp; Evaluation</a:t>
            </a:r>
            <a:r>
              <a:rPr lang="en-US" sz="2400" dirty="0"/>
              <a:t>: Evaluation is an integral part of the teaching-learning process. How to test the potentialities of the child depends upon the evaluation techniques. The development of the different types of psychological tests for the evaluation of the individual is a distinct contribution of educational psychology.</a:t>
            </a:r>
          </a:p>
          <a:p>
            <a:endParaRPr lang="en-US" dirty="0"/>
          </a:p>
        </p:txBody>
      </p:sp>
    </p:spTree>
    <p:extLst>
      <p:ext uri="{BB962C8B-B14F-4D97-AF65-F5344CB8AC3E}">
        <p14:creationId xmlns:p14="http://schemas.microsoft.com/office/powerpoint/2010/main" val="1710659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91822"/>
          </a:xfrm>
        </p:spPr>
        <p:txBody>
          <a:bodyPr/>
          <a:lstStyle/>
          <a:p>
            <a:r>
              <a:rPr lang="en-US" b="1" dirty="0"/>
              <a:t>PRACTICE QUESTIONS</a:t>
            </a:r>
            <a:endParaRPr lang="en-US" dirty="0"/>
          </a:p>
        </p:txBody>
      </p:sp>
      <p:sp>
        <p:nvSpPr>
          <p:cNvPr id="3" name="Content Placeholder 2"/>
          <p:cNvSpPr>
            <a:spLocks noGrp="1"/>
          </p:cNvSpPr>
          <p:nvPr>
            <p:ph idx="1"/>
          </p:nvPr>
        </p:nvSpPr>
        <p:spPr>
          <a:xfrm>
            <a:off x="428978" y="1501423"/>
            <a:ext cx="9245600" cy="4539940"/>
          </a:xfrm>
        </p:spPr>
        <p:txBody>
          <a:bodyPr>
            <a:normAutofit/>
          </a:bodyPr>
          <a:lstStyle/>
          <a:p>
            <a:pPr lvl="0"/>
            <a:r>
              <a:rPr lang="en-US" sz="2400" i="1" dirty="0">
                <a:solidFill>
                  <a:schemeClr val="accent4"/>
                </a:solidFill>
              </a:rPr>
              <a:t>Discuss the assertion that the knowledge of educational psychology is indispensable to the classroom practitioners</a:t>
            </a:r>
            <a:endParaRPr lang="en-US" sz="2400" dirty="0">
              <a:solidFill>
                <a:schemeClr val="accent4"/>
              </a:solidFill>
            </a:endParaRPr>
          </a:p>
          <a:p>
            <a:pPr lvl="0"/>
            <a:r>
              <a:rPr lang="en-US" sz="2400" i="1" dirty="0">
                <a:solidFill>
                  <a:schemeClr val="accent4"/>
                </a:solidFill>
              </a:rPr>
              <a:t>The study of educational psychology is irrelevant to the teacher. Discuss.</a:t>
            </a:r>
            <a:endParaRPr lang="en-US" sz="2400" dirty="0">
              <a:solidFill>
                <a:schemeClr val="accent4"/>
              </a:solidFill>
            </a:endParaRPr>
          </a:p>
          <a:p>
            <a:pPr lvl="0"/>
            <a:r>
              <a:rPr lang="en-US" sz="2400" i="1" dirty="0">
                <a:solidFill>
                  <a:schemeClr val="accent4"/>
                </a:solidFill>
              </a:rPr>
              <a:t>What is the rationale for studying educational psychology to a classroom teacher?</a:t>
            </a:r>
            <a:r>
              <a:rPr lang="en-US" sz="2400" dirty="0">
                <a:solidFill>
                  <a:schemeClr val="accent4"/>
                </a:solidFill>
              </a:rPr>
              <a:t> </a:t>
            </a:r>
          </a:p>
          <a:p>
            <a:pPr lvl="0"/>
            <a:r>
              <a:rPr lang="en-US" sz="2400" dirty="0">
                <a:solidFill>
                  <a:schemeClr val="accent4"/>
                </a:solidFill>
              </a:rPr>
              <a:t>React to the notion that: ‘Studying educational psychology is a waste of time’.</a:t>
            </a:r>
          </a:p>
          <a:p>
            <a:endParaRPr lang="en-US" sz="2400" dirty="0">
              <a:solidFill>
                <a:schemeClr val="accent4"/>
              </a:solidFill>
            </a:endParaRPr>
          </a:p>
        </p:txBody>
      </p:sp>
    </p:spTree>
    <p:extLst>
      <p:ext uri="{BB962C8B-B14F-4D97-AF65-F5344CB8AC3E}">
        <p14:creationId xmlns:p14="http://schemas.microsoft.com/office/powerpoint/2010/main" val="103936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a:xfrm>
            <a:off x="677334" y="1715911"/>
            <a:ext cx="9482666" cy="4492978"/>
          </a:xfrm>
        </p:spPr>
        <p:txBody>
          <a:bodyPr/>
          <a:lstStyle/>
          <a:p>
            <a:r>
              <a:rPr lang="en-US" sz="2800" dirty="0"/>
              <a:t>Teachers use Psychology in classrooms to aid learners learning. </a:t>
            </a:r>
            <a:endParaRPr lang="en-US" sz="2800" dirty="0" smtClean="0"/>
          </a:p>
          <a:p>
            <a:r>
              <a:rPr lang="en-US" sz="2800" dirty="0" smtClean="0"/>
              <a:t>Learning </a:t>
            </a:r>
            <a:r>
              <a:rPr lang="en-US" sz="2800" dirty="0"/>
              <a:t>is a key goal of schooling and a major indicator of school effectiveness. </a:t>
            </a:r>
            <a:endParaRPr lang="en-US" sz="2800" dirty="0" smtClean="0"/>
          </a:p>
          <a:p>
            <a:r>
              <a:rPr lang="en-US" sz="2800" dirty="0" smtClean="0"/>
              <a:t>Intelligent </a:t>
            </a:r>
            <a:r>
              <a:rPr lang="en-US" sz="2800" dirty="0"/>
              <a:t>use of psychology in teaching presumes that the teacher has a basic understanding of the relevance of psychology to education and the various ways in which psychological theories have been used to organize learning.</a:t>
            </a:r>
          </a:p>
          <a:p>
            <a:endParaRPr lang="en-US" dirty="0"/>
          </a:p>
        </p:txBody>
      </p:sp>
    </p:spTree>
    <p:extLst>
      <p:ext uri="{BB962C8B-B14F-4D97-AF65-F5344CB8AC3E}">
        <p14:creationId xmlns:p14="http://schemas.microsoft.com/office/powerpoint/2010/main" val="279223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51467"/>
          </a:xfrm>
        </p:spPr>
        <p:txBody>
          <a:bodyPr>
            <a:normAutofit fontScale="90000"/>
          </a:bodyPr>
          <a:lstStyle/>
          <a:p>
            <a:pPr lvl="0"/>
            <a:r>
              <a:rPr lang="en-US" dirty="0"/>
              <a:t>Psychological theories of teaching and learning</a:t>
            </a:r>
            <a:br>
              <a:rPr lang="en-US" dirty="0"/>
            </a:br>
            <a:endParaRPr lang="en-US" dirty="0"/>
          </a:p>
        </p:txBody>
      </p:sp>
      <p:sp>
        <p:nvSpPr>
          <p:cNvPr id="3" name="Content Placeholder 2"/>
          <p:cNvSpPr>
            <a:spLocks noGrp="1"/>
          </p:cNvSpPr>
          <p:nvPr>
            <p:ph idx="1"/>
          </p:nvPr>
        </p:nvSpPr>
        <p:spPr/>
        <p:txBody>
          <a:bodyPr>
            <a:normAutofit/>
          </a:bodyPr>
          <a:lstStyle/>
          <a:p>
            <a:pPr lvl="0"/>
            <a:r>
              <a:rPr lang="en-US" sz="2800" dirty="0"/>
              <a:t>Psychodynamic </a:t>
            </a:r>
          </a:p>
          <a:p>
            <a:pPr lvl="0"/>
            <a:r>
              <a:rPr lang="en-US" sz="2800" dirty="0" err="1"/>
              <a:t>Behaviourism</a:t>
            </a:r>
            <a:endParaRPr lang="en-US" sz="2800" dirty="0"/>
          </a:p>
          <a:p>
            <a:pPr lvl="0"/>
            <a:r>
              <a:rPr lang="en-US" sz="2800" dirty="0"/>
              <a:t>Cognitivism</a:t>
            </a:r>
          </a:p>
          <a:p>
            <a:pPr lvl="0"/>
            <a:r>
              <a:rPr lang="en-US" sz="2800" dirty="0"/>
              <a:t>Humanism</a:t>
            </a:r>
          </a:p>
          <a:p>
            <a:r>
              <a:rPr lang="en-US" sz="2800" dirty="0" smtClean="0"/>
              <a:t>Social </a:t>
            </a:r>
            <a:r>
              <a:rPr lang="en-US" sz="2800" dirty="0"/>
              <a:t>learning </a:t>
            </a:r>
          </a:p>
        </p:txBody>
      </p:sp>
    </p:spTree>
    <p:extLst>
      <p:ext uri="{BB962C8B-B14F-4D97-AF65-F5344CB8AC3E}">
        <p14:creationId xmlns:p14="http://schemas.microsoft.com/office/powerpoint/2010/main" val="714271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6600" dirty="0" smtClean="0"/>
              <a:t>The end </a:t>
            </a:r>
            <a:endParaRPr lang="en-US" sz="6600" dirty="0"/>
          </a:p>
        </p:txBody>
      </p:sp>
      <p:sp>
        <p:nvSpPr>
          <p:cNvPr id="3" name="Content Placeholder 2"/>
          <p:cNvSpPr>
            <a:spLocks noGrp="1"/>
          </p:cNvSpPr>
          <p:nvPr>
            <p:ph idx="1"/>
          </p:nvPr>
        </p:nvSpPr>
        <p:spPr/>
        <p:txBody>
          <a:bodyPr/>
          <a:lstStyle/>
          <a:p>
            <a:pPr marL="0" indent="0">
              <a:buNone/>
            </a:pPr>
            <a:r>
              <a:rPr lang="en-US" dirty="0" smtClean="0"/>
              <a:t>                                         </a:t>
            </a:r>
          </a:p>
          <a:p>
            <a:endParaRPr lang="en-US" dirty="0"/>
          </a:p>
          <a:p>
            <a:endParaRPr lang="en-US" dirty="0" smtClean="0"/>
          </a:p>
          <a:p>
            <a:pPr marL="0" indent="0">
              <a:buNone/>
            </a:pPr>
            <a:r>
              <a:rPr lang="en-US" sz="8000" dirty="0" smtClean="0"/>
              <a:t>        Thank </a:t>
            </a:r>
            <a:r>
              <a:rPr lang="en-US" sz="8000" dirty="0"/>
              <a:t>you </a:t>
            </a:r>
          </a:p>
          <a:p>
            <a:endParaRPr lang="en-US" dirty="0"/>
          </a:p>
          <a:p>
            <a:endParaRPr lang="en-US" dirty="0" smtClean="0"/>
          </a:p>
          <a:p>
            <a:pPr marL="0" indent="0">
              <a:buNone/>
            </a:pPr>
            <a:r>
              <a:rPr lang="en-US" dirty="0" smtClean="0"/>
              <a:t>                                        </a:t>
            </a:r>
            <a:endParaRPr lang="en-US" sz="7200" dirty="0"/>
          </a:p>
        </p:txBody>
      </p:sp>
    </p:spTree>
    <p:extLst>
      <p:ext uri="{BB962C8B-B14F-4D97-AF65-F5344CB8AC3E}">
        <p14:creationId xmlns:p14="http://schemas.microsoft.com/office/powerpoint/2010/main" val="1824635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48267"/>
          </a:xfrm>
        </p:spPr>
        <p:txBody>
          <a:bodyPr>
            <a:normAutofit fontScale="90000"/>
          </a:bodyPr>
          <a:lstStyle/>
          <a:p>
            <a:r>
              <a:rPr lang="en-US" b="1" dirty="0" smtClean="0"/>
              <a:t>Background </a:t>
            </a:r>
            <a:r>
              <a:rPr lang="en-US" dirty="0"/>
              <a:t/>
            </a:r>
            <a:br>
              <a:rPr lang="en-US" dirty="0"/>
            </a:br>
            <a:endParaRPr lang="en-US" dirty="0"/>
          </a:p>
        </p:txBody>
      </p:sp>
      <p:sp>
        <p:nvSpPr>
          <p:cNvPr id="3" name="Content Placeholder 2"/>
          <p:cNvSpPr>
            <a:spLocks noGrp="1"/>
          </p:cNvSpPr>
          <p:nvPr>
            <p:ph idx="1"/>
          </p:nvPr>
        </p:nvSpPr>
        <p:spPr>
          <a:xfrm>
            <a:off x="677334" y="1456267"/>
            <a:ext cx="9121422" cy="4585095"/>
          </a:xfrm>
        </p:spPr>
        <p:txBody>
          <a:bodyPr>
            <a:noAutofit/>
          </a:bodyPr>
          <a:lstStyle/>
          <a:p>
            <a:r>
              <a:rPr lang="en-US" sz="2400" dirty="0"/>
              <a:t>The term </a:t>
            </a:r>
            <a:r>
              <a:rPr lang="en-US" sz="2400" dirty="0">
                <a:solidFill>
                  <a:srgbClr val="00B0F0"/>
                </a:solidFill>
              </a:rPr>
              <a:t>Psychology</a:t>
            </a:r>
            <a:r>
              <a:rPr lang="en-US" sz="2400" dirty="0"/>
              <a:t> was derived from the </a:t>
            </a:r>
            <a:r>
              <a:rPr lang="en-US" sz="2400" dirty="0">
                <a:solidFill>
                  <a:srgbClr val="00B0F0"/>
                </a:solidFill>
              </a:rPr>
              <a:t>Greek</a:t>
            </a:r>
            <a:r>
              <a:rPr lang="en-US" sz="2400" dirty="0"/>
              <a:t> word </a:t>
            </a:r>
            <a:r>
              <a:rPr lang="en-US" sz="2400" i="1" dirty="0">
                <a:solidFill>
                  <a:srgbClr val="00B0F0"/>
                </a:solidFill>
              </a:rPr>
              <a:t>psyche</a:t>
            </a:r>
            <a:r>
              <a:rPr lang="en-US" sz="2400" i="1" dirty="0"/>
              <a:t> </a:t>
            </a:r>
            <a:r>
              <a:rPr lang="en-US" sz="2400" dirty="0"/>
              <a:t>which means </a:t>
            </a:r>
            <a:r>
              <a:rPr lang="en-US" sz="2400" dirty="0">
                <a:solidFill>
                  <a:srgbClr val="00B0F0"/>
                </a:solidFill>
              </a:rPr>
              <a:t>the mind</a:t>
            </a:r>
            <a:r>
              <a:rPr lang="en-US" sz="2400" dirty="0"/>
              <a:t>, </a:t>
            </a:r>
            <a:r>
              <a:rPr lang="en-US" sz="2400" dirty="0">
                <a:solidFill>
                  <a:srgbClr val="00B0F0"/>
                </a:solidFill>
              </a:rPr>
              <a:t>the soul</a:t>
            </a:r>
            <a:r>
              <a:rPr lang="en-US" sz="2400" dirty="0"/>
              <a:t>, </a:t>
            </a:r>
            <a:r>
              <a:rPr lang="en-US" sz="2400" dirty="0">
                <a:solidFill>
                  <a:srgbClr val="00B0F0"/>
                </a:solidFill>
              </a:rPr>
              <a:t>breathe</a:t>
            </a:r>
            <a:r>
              <a:rPr lang="en-US" sz="2400" dirty="0"/>
              <a:t>, </a:t>
            </a:r>
            <a:r>
              <a:rPr lang="en-US" sz="2400" dirty="0">
                <a:solidFill>
                  <a:srgbClr val="00B0F0"/>
                </a:solidFill>
              </a:rPr>
              <a:t>spirit</a:t>
            </a:r>
            <a:r>
              <a:rPr lang="en-US" sz="2400" dirty="0"/>
              <a:t> and </a:t>
            </a:r>
            <a:r>
              <a:rPr lang="en-US" sz="2400" i="1" dirty="0">
                <a:solidFill>
                  <a:srgbClr val="00B0F0"/>
                </a:solidFill>
              </a:rPr>
              <a:t>logos/ logia </a:t>
            </a:r>
            <a:r>
              <a:rPr lang="en-US" sz="2400" dirty="0"/>
              <a:t>meaning the </a:t>
            </a:r>
            <a:r>
              <a:rPr lang="en-US" sz="2400" dirty="0">
                <a:solidFill>
                  <a:srgbClr val="00B0F0"/>
                </a:solidFill>
              </a:rPr>
              <a:t>study of</a:t>
            </a:r>
            <a:r>
              <a:rPr lang="en-US" sz="2400" dirty="0"/>
              <a:t>. Therefore, </a:t>
            </a:r>
            <a:r>
              <a:rPr lang="en-US" sz="2400" dirty="0" smtClean="0">
                <a:solidFill>
                  <a:srgbClr val="00B0F0"/>
                </a:solidFill>
              </a:rPr>
              <a:t>psychology</a:t>
            </a:r>
            <a:r>
              <a:rPr lang="en-US" sz="2400" dirty="0" smtClean="0"/>
              <a:t> </a:t>
            </a:r>
            <a:r>
              <a:rPr lang="en-US" sz="2400" dirty="0"/>
              <a:t>can be defined as the </a:t>
            </a:r>
            <a:r>
              <a:rPr lang="en-US" sz="2400" dirty="0">
                <a:solidFill>
                  <a:srgbClr val="00B0F0"/>
                </a:solidFill>
              </a:rPr>
              <a:t>study of the mind</a:t>
            </a:r>
            <a:r>
              <a:rPr lang="en-US" sz="2400" dirty="0"/>
              <a:t>. However, this definition does not adequately mirror what psychology currently encompasses.</a:t>
            </a:r>
          </a:p>
          <a:p>
            <a:r>
              <a:rPr lang="en-US" sz="2400" dirty="0"/>
              <a:t>Born of two parents</a:t>
            </a:r>
          </a:p>
          <a:p>
            <a:pPr lvl="0"/>
            <a:r>
              <a:rPr lang="en-US" sz="2400" dirty="0"/>
              <a:t>PHILOSOPHY: search for truth</a:t>
            </a:r>
          </a:p>
          <a:p>
            <a:pPr lvl="0"/>
            <a:r>
              <a:rPr lang="en-US" sz="2400" dirty="0" smtClean="0"/>
              <a:t>PHYSIOLOGY</a:t>
            </a:r>
            <a:r>
              <a:rPr lang="en-US" sz="2400" dirty="0">
                <a:sym typeface="Wingdings" panose="05000000000000000000" pitchFamily="2" charset="2"/>
              </a:rPr>
              <a:t>:</a:t>
            </a:r>
            <a:r>
              <a:rPr lang="en-US" sz="2400" dirty="0" smtClean="0"/>
              <a:t> </a:t>
            </a:r>
            <a:r>
              <a:rPr lang="en-US" sz="2400" dirty="0"/>
              <a:t>Biological discipline- cells </a:t>
            </a:r>
            <a:r>
              <a:rPr lang="en-US" sz="2400" dirty="0" err="1"/>
              <a:t>etc</a:t>
            </a:r>
            <a:r>
              <a:rPr lang="en-US" sz="2400" dirty="0"/>
              <a:t>)</a:t>
            </a:r>
          </a:p>
          <a:p>
            <a:r>
              <a:rPr lang="en-US" sz="2400" dirty="0"/>
              <a:t>For centuries Philosophers had asked about human emotions </a:t>
            </a:r>
            <a:r>
              <a:rPr lang="en-US" sz="2400" dirty="0" err="1"/>
              <a:t>eg</a:t>
            </a:r>
            <a:r>
              <a:rPr lang="en-US" sz="2400" dirty="0"/>
              <a:t> feelings, anger, reactions, thoughts and behavior.</a:t>
            </a:r>
          </a:p>
          <a:p>
            <a:endParaRPr lang="en-US" sz="2400" dirty="0"/>
          </a:p>
        </p:txBody>
      </p:sp>
    </p:spTree>
    <p:extLst>
      <p:ext uri="{BB962C8B-B14F-4D97-AF65-F5344CB8AC3E}">
        <p14:creationId xmlns:p14="http://schemas.microsoft.com/office/powerpoint/2010/main" val="2584805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59556"/>
          </a:xfrm>
        </p:spPr>
        <p:txBody>
          <a:bodyPr/>
          <a:lstStyle/>
          <a:p>
            <a:r>
              <a:rPr lang="en-US" dirty="0" smtClean="0"/>
              <a:t>Background ‘</a:t>
            </a:r>
            <a:r>
              <a:rPr lang="en-US" dirty="0" err="1" smtClean="0"/>
              <a:t>cntd</a:t>
            </a:r>
            <a:r>
              <a:rPr lang="en-US" dirty="0" smtClean="0"/>
              <a:t>’ </a:t>
            </a:r>
            <a:endParaRPr lang="en-US" dirty="0"/>
          </a:p>
        </p:txBody>
      </p:sp>
      <p:sp>
        <p:nvSpPr>
          <p:cNvPr id="3" name="Content Placeholder 2"/>
          <p:cNvSpPr>
            <a:spLocks noGrp="1"/>
          </p:cNvSpPr>
          <p:nvPr>
            <p:ph idx="1"/>
          </p:nvPr>
        </p:nvSpPr>
        <p:spPr>
          <a:xfrm>
            <a:off x="349956" y="1569156"/>
            <a:ext cx="9663288" cy="4809065"/>
          </a:xfrm>
        </p:spPr>
        <p:txBody>
          <a:bodyPr>
            <a:normAutofit/>
          </a:bodyPr>
          <a:lstStyle/>
          <a:p>
            <a:r>
              <a:rPr lang="en-US" sz="2400" dirty="0" smtClean="0"/>
              <a:t>They tried </a:t>
            </a:r>
            <a:r>
              <a:rPr lang="en-US" sz="2400" dirty="0"/>
              <a:t>to deduce answers to their questions by simply applying logic and common sense reasoning. </a:t>
            </a:r>
            <a:r>
              <a:rPr lang="en-US" sz="2400" dirty="0" err="1"/>
              <a:t>Eg</a:t>
            </a:r>
            <a:r>
              <a:rPr lang="en-US" sz="2400" dirty="0"/>
              <a:t> although people knew water cannot go through a solid object, by seeing sweat running out of their body, they used common sense, reasoning and logic that somehow the body has pores though later it was then empirically proven by a microscope.</a:t>
            </a:r>
          </a:p>
          <a:p>
            <a:r>
              <a:rPr lang="en-US" sz="2400" dirty="0"/>
              <a:t>N.B. Philosophical deductions were not always correct </a:t>
            </a:r>
            <a:r>
              <a:rPr lang="en-US" sz="2400" dirty="0" err="1"/>
              <a:t>eg</a:t>
            </a:r>
            <a:r>
              <a:rPr lang="en-US" sz="2400" dirty="0"/>
              <a:t> Great Philosopher Aristotle believed that thinking occurs in the heart while the brain serves to cool the blood. This was based on the belief that emotions of hate, love </a:t>
            </a:r>
            <a:r>
              <a:rPr lang="en-US" sz="2400" dirty="0" err="1"/>
              <a:t>etc</a:t>
            </a:r>
            <a:r>
              <a:rPr lang="en-US" sz="2400" dirty="0"/>
              <a:t> are felt in the heart. </a:t>
            </a:r>
          </a:p>
          <a:p>
            <a:endParaRPr lang="en-US" sz="2400" dirty="0"/>
          </a:p>
        </p:txBody>
      </p:sp>
    </p:spTree>
    <p:extLst>
      <p:ext uri="{BB962C8B-B14F-4D97-AF65-F5344CB8AC3E}">
        <p14:creationId xmlns:p14="http://schemas.microsoft.com/office/powerpoint/2010/main" val="3221285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87022"/>
          </a:xfrm>
        </p:spPr>
        <p:txBody>
          <a:bodyPr>
            <a:normAutofit fontScale="90000"/>
          </a:bodyPr>
          <a:lstStyle/>
          <a:p>
            <a:endParaRPr lang="en-US" dirty="0"/>
          </a:p>
        </p:txBody>
      </p:sp>
      <p:sp>
        <p:nvSpPr>
          <p:cNvPr id="3" name="Content Placeholder 2"/>
          <p:cNvSpPr>
            <a:spLocks noGrp="1"/>
          </p:cNvSpPr>
          <p:nvPr>
            <p:ph idx="1"/>
          </p:nvPr>
        </p:nvSpPr>
        <p:spPr>
          <a:xfrm>
            <a:off x="406401" y="1433689"/>
            <a:ext cx="9460088" cy="4955822"/>
          </a:xfrm>
        </p:spPr>
        <p:txBody>
          <a:bodyPr>
            <a:normAutofit/>
          </a:bodyPr>
          <a:lstStyle/>
          <a:p>
            <a:r>
              <a:rPr lang="en-US" sz="2400" dirty="0">
                <a:solidFill>
                  <a:srgbClr val="00B0F0"/>
                </a:solidFill>
              </a:rPr>
              <a:t>P</a:t>
            </a:r>
            <a:r>
              <a:rPr lang="en-US" sz="2400" dirty="0" smtClean="0">
                <a:solidFill>
                  <a:srgbClr val="00B0F0"/>
                </a:solidFill>
              </a:rPr>
              <a:t>sychology</a:t>
            </a:r>
            <a:r>
              <a:rPr lang="en-US" sz="2400" dirty="0" smtClean="0"/>
              <a:t> </a:t>
            </a:r>
            <a:r>
              <a:rPr lang="en-US" sz="2400" dirty="0"/>
              <a:t>i</a:t>
            </a:r>
            <a:r>
              <a:rPr lang="en-US" sz="2400" dirty="0" smtClean="0"/>
              <a:t>s </a:t>
            </a:r>
            <a:r>
              <a:rPr lang="en-US" sz="2400" dirty="0"/>
              <a:t>the study of mental processes and behaviour where mental processes include what the brain does when a person stores information or has specific feelings while behaviour refers to outward observable acts of an individual alone or in a </a:t>
            </a:r>
            <a:r>
              <a:rPr lang="en-US" sz="2400" dirty="0" smtClean="0"/>
              <a:t>group (</a:t>
            </a:r>
            <a:r>
              <a:rPr lang="en-US" sz="2400" dirty="0" err="1" smtClean="0"/>
              <a:t>Kosslyn</a:t>
            </a:r>
            <a:r>
              <a:rPr lang="en-US" sz="2400" dirty="0" smtClean="0"/>
              <a:t> &amp; Rosenberg, 2006:04</a:t>
            </a:r>
            <a:r>
              <a:rPr lang="en-US" sz="2400" dirty="0"/>
              <a:t>) </a:t>
            </a:r>
            <a:r>
              <a:rPr lang="en-US" sz="2400" dirty="0" smtClean="0"/>
              <a:t>. </a:t>
            </a:r>
            <a:endParaRPr lang="en-US" sz="2400" dirty="0"/>
          </a:p>
          <a:p>
            <a:r>
              <a:rPr lang="en-US" sz="2400" dirty="0" smtClean="0"/>
              <a:t>According </a:t>
            </a:r>
            <a:r>
              <a:rPr lang="en-US" sz="2400" dirty="0"/>
              <a:t>to Feldman (2009:05) </a:t>
            </a:r>
            <a:r>
              <a:rPr lang="en-US" sz="2400" dirty="0">
                <a:solidFill>
                  <a:srgbClr val="00B0F0"/>
                </a:solidFill>
              </a:rPr>
              <a:t>psychology</a:t>
            </a:r>
            <a:r>
              <a:rPr lang="en-US" sz="2400" dirty="0"/>
              <a:t> is, “the scientific study of behaviour and mental processes  </a:t>
            </a:r>
          </a:p>
          <a:p>
            <a:r>
              <a:rPr lang="en-US" sz="2400" dirty="0"/>
              <a:t> Consequently, </a:t>
            </a:r>
            <a:r>
              <a:rPr lang="en-US" sz="2400" dirty="0">
                <a:solidFill>
                  <a:srgbClr val="00B0F0"/>
                </a:solidFill>
              </a:rPr>
              <a:t>psychology</a:t>
            </a:r>
            <a:r>
              <a:rPr lang="en-US" sz="2400" dirty="0"/>
              <a:t> can be defined as </a:t>
            </a:r>
            <a:r>
              <a:rPr lang="en-US" sz="2400" i="1" dirty="0"/>
              <a:t>the systematic and scientific study of both overt and covert behaviour and mental processes of human beings and animals. </a:t>
            </a:r>
            <a:endParaRPr lang="en-US" sz="2400" dirty="0"/>
          </a:p>
          <a:p>
            <a:endParaRPr lang="en-US" sz="2400" dirty="0"/>
          </a:p>
        </p:txBody>
      </p:sp>
    </p:spTree>
    <p:extLst>
      <p:ext uri="{BB962C8B-B14F-4D97-AF65-F5344CB8AC3E}">
        <p14:creationId xmlns:p14="http://schemas.microsoft.com/office/powerpoint/2010/main" val="28641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7956"/>
          </a:xfrm>
        </p:spPr>
        <p:txBody>
          <a:bodyPr>
            <a:normAutofit fontScale="90000"/>
          </a:bodyPr>
          <a:lstStyle/>
          <a:p>
            <a:r>
              <a:rPr lang="en-US" b="1" dirty="0"/>
              <a:t>Goals of Psychology</a:t>
            </a:r>
            <a:r>
              <a:rPr lang="en-US" dirty="0"/>
              <a:t/>
            </a:r>
            <a:br>
              <a:rPr lang="en-US" dirty="0"/>
            </a:br>
            <a:endParaRPr lang="en-US" dirty="0"/>
          </a:p>
        </p:txBody>
      </p:sp>
      <p:sp>
        <p:nvSpPr>
          <p:cNvPr id="3" name="Content Placeholder 2"/>
          <p:cNvSpPr>
            <a:spLocks noGrp="1"/>
          </p:cNvSpPr>
          <p:nvPr>
            <p:ph idx="1"/>
          </p:nvPr>
        </p:nvSpPr>
        <p:spPr>
          <a:xfrm>
            <a:off x="451556" y="1298223"/>
            <a:ext cx="9956800" cy="5271910"/>
          </a:xfrm>
        </p:spPr>
        <p:txBody>
          <a:bodyPr/>
          <a:lstStyle/>
          <a:p>
            <a:r>
              <a:rPr lang="en-US" sz="2400" dirty="0"/>
              <a:t>P</a:t>
            </a:r>
            <a:r>
              <a:rPr lang="en-US" sz="2400" dirty="0" smtClean="0"/>
              <a:t>sychology </a:t>
            </a:r>
            <a:r>
              <a:rPr lang="en-US" sz="2400" dirty="0"/>
              <a:t>has four goals which are to </a:t>
            </a:r>
            <a:r>
              <a:rPr lang="en-US" sz="2400" i="1" dirty="0">
                <a:solidFill>
                  <a:srgbClr val="00B0F0"/>
                </a:solidFill>
              </a:rPr>
              <a:t>describe, explain, predict and control </a:t>
            </a:r>
            <a:r>
              <a:rPr lang="en-US" sz="2400" dirty="0">
                <a:solidFill>
                  <a:srgbClr val="00B0F0"/>
                </a:solidFill>
              </a:rPr>
              <a:t>behaviour</a:t>
            </a:r>
            <a:r>
              <a:rPr lang="en-US" sz="2400" dirty="0"/>
              <a:t> for the sake of ultimately improving the quality of life (</a:t>
            </a:r>
            <a:r>
              <a:rPr lang="en-US" sz="2400" dirty="0" err="1"/>
              <a:t>Lahey</a:t>
            </a:r>
            <a:r>
              <a:rPr lang="en-US" sz="2400" dirty="0"/>
              <a:t>, 2009:3).</a:t>
            </a:r>
          </a:p>
          <a:p>
            <a:pPr marL="0" indent="0">
              <a:buNone/>
            </a:pPr>
            <a:r>
              <a:rPr lang="en-US" sz="2400" b="1" dirty="0" smtClean="0">
                <a:solidFill>
                  <a:srgbClr val="00B0F0"/>
                </a:solidFill>
              </a:rPr>
              <a:t>       Description </a:t>
            </a:r>
            <a:r>
              <a:rPr lang="en-US" sz="2400" b="1" dirty="0">
                <a:solidFill>
                  <a:srgbClr val="00B0F0"/>
                </a:solidFill>
              </a:rPr>
              <a:t>of behaviour </a:t>
            </a:r>
            <a:endParaRPr lang="en-US" sz="2400" dirty="0">
              <a:solidFill>
                <a:srgbClr val="00B0F0"/>
              </a:solidFill>
            </a:endParaRPr>
          </a:p>
          <a:p>
            <a:r>
              <a:rPr lang="en-US" sz="2400" dirty="0"/>
              <a:t>This involves narrating how human beings or animals conduct themselves in various situations. Such information is usually obtained through scientific observations. </a:t>
            </a:r>
          </a:p>
          <a:p>
            <a:pPr marL="0" indent="0">
              <a:buNone/>
            </a:pPr>
            <a:r>
              <a:rPr lang="en-US" sz="2400" b="1" dirty="0" smtClean="0">
                <a:solidFill>
                  <a:srgbClr val="00B0F0"/>
                </a:solidFill>
              </a:rPr>
              <a:t>      Explanation </a:t>
            </a:r>
            <a:r>
              <a:rPr lang="en-US" sz="2400" b="1" dirty="0">
                <a:solidFill>
                  <a:srgbClr val="00B0F0"/>
                </a:solidFill>
              </a:rPr>
              <a:t>of behaviour</a:t>
            </a:r>
            <a:r>
              <a:rPr lang="en-US" sz="2400" b="1" dirty="0"/>
              <a:t> </a:t>
            </a:r>
            <a:r>
              <a:rPr lang="en-US" sz="2400" dirty="0"/>
              <a:t> </a:t>
            </a:r>
          </a:p>
          <a:p>
            <a:r>
              <a:rPr lang="en-US" sz="2400" dirty="0"/>
              <a:t>This focuses on determining the causes of behaviour and this is usually established experimentally. </a:t>
            </a:r>
          </a:p>
          <a:p>
            <a:endParaRPr lang="en-US" dirty="0"/>
          </a:p>
        </p:txBody>
      </p:sp>
    </p:spTree>
    <p:extLst>
      <p:ext uri="{BB962C8B-B14F-4D97-AF65-F5344CB8AC3E}">
        <p14:creationId xmlns:p14="http://schemas.microsoft.com/office/powerpoint/2010/main" val="3217286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40267"/>
          </a:xfrm>
        </p:spPr>
        <p:txBody>
          <a:bodyPr>
            <a:normAutofit fontScale="90000"/>
          </a:bodyPr>
          <a:lstStyle/>
          <a:p>
            <a:endParaRPr lang="en-US" dirty="0"/>
          </a:p>
        </p:txBody>
      </p:sp>
      <p:sp>
        <p:nvSpPr>
          <p:cNvPr id="3" name="Content Placeholder 2"/>
          <p:cNvSpPr>
            <a:spLocks noGrp="1"/>
          </p:cNvSpPr>
          <p:nvPr>
            <p:ph idx="1"/>
          </p:nvPr>
        </p:nvSpPr>
        <p:spPr>
          <a:xfrm>
            <a:off x="327379" y="1196622"/>
            <a:ext cx="9866488" cy="5362222"/>
          </a:xfrm>
        </p:spPr>
        <p:txBody>
          <a:bodyPr>
            <a:noAutofit/>
          </a:bodyPr>
          <a:lstStyle/>
          <a:p>
            <a:pPr marL="0" indent="0">
              <a:buNone/>
            </a:pPr>
            <a:r>
              <a:rPr lang="en-US" sz="2400" b="1" dirty="0" smtClean="0">
                <a:solidFill>
                  <a:srgbClr val="00B0F0"/>
                </a:solidFill>
              </a:rPr>
              <a:t>            Prediction </a:t>
            </a:r>
            <a:r>
              <a:rPr lang="en-US" sz="2400" b="1" dirty="0">
                <a:solidFill>
                  <a:srgbClr val="00B0F0"/>
                </a:solidFill>
              </a:rPr>
              <a:t>of Behaviour </a:t>
            </a:r>
            <a:r>
              <a:rPr lang="en-US" sz="2400" dirty="0"/>
              <a:t> </a:t>
            </a:r>
          </a:p>
          <a:p>
            <a:r>
              <a:rPr lang="en-US" sz="2400" dirty="0"/>
              <a:t>It is concerned with trying to figure out how and when a particular behaviour is likely to be demonstrated in future</a:t>
            </a:r>
            <a:r>
              <a:rPr lang="en-US" sz="2400" dirty="0" smtClean="0"/>
              <a:t>.</a:t>
            </a:r>
            <a:r>
              <a:rPr lang="en-US" sz="2400" dirty="0"/>
              <a:t> </a:t>
            </a:r>
          </a:p>
          <a:p>
            <a:pPr marL="0" indent="0">
              <a:buNone/>
            </a:pPr>
            <a:r>
              <a:rPr lang="en-US" sz="2400" b="1" dirty="0" smtClean="0"/>
              <a:t>            </a:t>
            </a:r>
            <a:r>
              <a:rPr lang="en-US" sz="2400" b="1" dirty="0" smtClean="0">
                <a:solidFill>
                  <a:srgbClr val="00B0F0"/>
                </a:solidFill>
              </a:rPr>
              <a:t>Control</a:t>
            </a:r>
            <a:r>
              <a:rPr lang="en-US" sz="2400" b="1" dirty="0">
                <a:solidFill>
                  <a:srgbClr val="00B0F0"/>
                </a:solidFill>
              </a:rPr>
              <a:t>/ Change of Behaviour </a:t>
            </a:r>
            <a:endParaRPr lang="en-US" sz="2400" dirty="0">
              <a:solidFill>
                <a:srgbClr val="00B0F0"/>
              </a:solidFill>
            </a:endParaRPr>
          </a:p>
          <a:p>
            <a:r>
              <a:rPr lang="en-US" sz="2400" dirty="0"/>
              <a:t>It focuses on modifying behaviour in such a way that good behaviour is reinforced while undesirable behaviour is weakened or terminated.</a:t>
            </a:r>
          </a:p>
          <a:p>
            <a:r>
              <a:rPr lang="en-US" sz="2400" dirty="0"/>
              <a:t>Therefore, psychology can comprehensively be defined </a:t>
            </a:r>
            <a:r>
              <a:rPr lang="en-US" sz="2400" dirty="0">
                <a:solidFill>
                  <a:srgbClr val="00B0F0"/>
                </a:solidFill>
              </a:rPr>
              <a:t>as </a:t>
            </a:r>
            <a:r>
              <a:rPr lang="en-US" sz="2400" i="1" dirty="0">
                <a:solidFill>
                  <a:srgbClr val="00B0F0"/>
                </a:solidFill>
              </a:rPr>
              <a:t>a broad scientific field of learning which deals with the study of overt and covert behaviours and mental processes of human beings and animals with the intention of describing, explaining, predicting and controlling behaviour so as to ultimately improve that the quality of life.</a:t>
            </a:r>
            <a:endParaRPr lang="en-US" sz="2400" dirty="0">
              <a:solidFill>
                <a:srgbClr val="00B0F0"/>
              </a:solidFill>
            </a:endParaRPr>
          </a:p>
          <a:p>
            <a:endParaRPr lang="en-US" sz="2400" dirty="0"/>
          </a:p>
        </p:txBody>
      </p:sp>
    </p:spTree>
    <p:extLst>
      <p:ext uri="{BB962C8B-B14F-4D97-AF65-F5344CB8AC3E}">
        <p14:creationId xmlns:p14="http://schemas.microsoft.com/office/powerpoint/2010/main" val="114585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45"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anim calcmode="lin" valueType="num">
                                      <p:cBhvr>
                                        <p:cTn id="1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2" end="2"/>
                                            </p:txEl>
                                          </p:spTgt>
                                        </p:tgtEl>
                                        <p:attrNameLst>
                                          <p:attrName>ppt_h</p:attrName>
                                        </p:attrNameLst>
                                      </p:cBhvr>
                                      <p:tavLst>
                                        <p:tav tm="0">
                                          <p:val>
                                            <p:strVal val="#ppt_h"/>
                                          </p:val>
                                        </p:tav>
                                        <p:tav tm="100000">
                                          <p:val>
                                            <p:strVal val="#ppt_h"/>
                                          </p:val>
                                        </p:tav>
                                      </p:tavLst>
                                    </p:anim>
                                  </p:childTnLst>
                                </p:cTn>
                              </p:par>
                              <p:par>
                                <p:cTn id="20" presetID="45"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anim calcmode="lin" valueType="num">
                                      <p:cBhvr>
                                        <p:cTn id="2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4" dur="2000" fill="hold"/>
                                        <p:tgtEl>
                                          <p:spTgt spid="3">
                                            <p:txEl>
                                              <p:pRg st="3" end="3"/>
                                            </p:txEl>
                                          </p:spTgt>
                                        </p:tgtEl>
                                        <p:attrNameLst>
                                          <p:attrName>ppt_h</p:attrName>
                                        </p:attrNameLst>
                                      </p:cBhvr>
                                      <p:tavLst>
                                        <p:tav tm="0">
                                          <p:val>
                                            <p:strVal val="#ppt_h"/>
                                          </p:val>
                                        </p:tav>
                                        <p:tav tm="100000">
                                          <p:val>
                                            <p:strVal val="#ppt_h"/>
                                          </p:val>
                                        </p:tav>
                                      </p:tavLst>
                                    </p:anim>
                                  </p:childTnLst>
                                </p:cTn>
                              </p:par>
                              <p:par>
                                <p:cTn id="25" presetID="45"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anim calcmode="lin" valueType="num">
                                      <p:cBhvr>
                                        <p:cTn id="28"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08000"/>
          </a:xfrm>
        </p:spPr>
        <p:txBody>
          <a:bodyPr>
            <a:normAutofit fontScale="90000"/>
          </a:bodyPr>
          <a:lstStyle/>
          <a:p>
            <a:endParaRPr lang="en-US" dirty="0"/>
          </a:p>
        </p:txBody>
      </p:sp>
      <p:sp>
        <p:nvSpPr>
          <p:cNvPr id="3" name="Content Placeholder 2"/>
          <p:cNvSpPr>
            <a:spLocks noGrp="1"/>
          </p:cNvSpPr>
          <p:nvPr>
            <p:ph idx="1"/>
          </p:nvPr>
        </p:nvSpPr>
        <p:spPr>
          <a:xfrm>
            <a:off x="677334" y="1444979"/>
            <a:ext cx="8596668" cy="4596384"/>
          </a:xfrm>
        </p:spPr>
        <p:txBody>
          <a:bodyPr>
            <a:normAutofit/>
          </a:bodyPr>
          <a:lstStyle/>
          <a:p>
            <a:pPr lvl="0"/>
            <a:r>
              <a:rPr lang="en-AU" sz="2400" b="1" dirty="0">
                <a:solidFill>
                  <a:srgbClr val="00B0F0"/>
                </a:solidFill>
              </a:rPr>
              <a:t>Psychology</a:t>
            </a:r>
            <a:r>
              <a:rPr lang="en-AU" sz="2400" dirty="0"/>
              <a:t> is the science of behaviour and mind embracing all aspects of conscious and unconscious experience as well as thought. This means it looking closely on how the mind under different situation.</a:t>
            </a:r>
            <a:endParaRPr lang="en-US" sz="2400" dirty="0"/>
          </a:p>
          <a:p>
            <a:pPr lvl="0"/>
            <a:r>
              <a:rPr lang="en-AU" sz="2400" dirty="0"/>
              <a:t> </a:t>
            </a:r>
            <a:r>
              <a:rPr lang="en-AU" sz="2400" b="1" dirty="0">
                <a:solidFill>
                  <a:srgbClr val="00B0F0"/>
                </a:solidFill>
              </a:rPr>
              <a:t>Psychology</a:t>
            </a:r>
            <a:r>
              <a:rPr lang="en-AU" sz="2400" dirty="0"/>
              <a:t> is the science of mind and behaviour. </a:t>
            </a:r>
            <a:endParaRPr lang="en-US" sz="2400" dirty="0"/>
          </a:p>
          <a:p>
            <a:pPr lvl="0"/>
            <a:r>
              <a:rPr lang="en-AU" sz="2400" dirty="0"/>
              <a:t>It implies to the science that seeks to understand behaviour and mental processes and applies that understanding in the service of human welfare.</a:t>
            </a:r>
            <a:endParaRPr lang="en-US" sz="2400" dirty="0"/>
          </a:p>
          <a:p>
            <a:endParaRPr lang="en-US" sz="2400" dirty="0"/>
          </a:p>
        </p:txBody>
      </p:sp>
    </p:spTree>
    <p:extLst>
      <p:ext uri="{BB962C8B-B14F-4D97-AF65-F5344CB8AC3E}">
        <p14:creationId xmlns:p14="http://schemas.microsoft.com/office/powerpoint/2010/main" val="51742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8667"/>
            <a:ext cx="8596668" cy="925689"/>
          </a:xfrm>
        </p:spPr>
        <p:txBody>
          <a:bodyPr/>
          <a:lstStyle/>
          <a:p>
            <a:r>
              <a:rPr lang="en-US" dirty="0" smtClean="0"/>
              <a:t>Education definitions </a:t>
            </a:r>
            <a:endParaRPr lang="en-US" dirty="0"/>
          </a:p>
        </p:txBody>
      </p:sp>
      <p:sp>
        <p:nvSpPr>
          <p:cNvPr id="3" name="Content Placeholder 2"/>
          <p:cNvSpPr>
            <a:spLocks noGrp="1"/>
          </p:cNvSpPr>
          <p:nvPr>
            <p:ph idx="1"/>
          </p:nvPr>
        </p:nvSpPr>
        <p:spPr>
          <a:xfrm>
            <a:off x="361244" y="1264357"/>
            <a:ext cx="9742312" cy="5125154"/>
          </a:xfrm>
        </p:spPr>
        <p:txBody>
          <a:bodyPr>
            <a:normAutofit lnSpcReduction="10000"/>
          </a:bodyPr>
          <a:lstStyle/>
          <a:p>
            <a:pPr lvl="0"/>
            <a:r>
              <a:rPr lang="en-AU" sz="2400" b="1" dirty="0">
                <a:solidFill>
                  <a:srgbClr val="00B0F0"/>
                </a:solidFill>
              </a:rPr>
              <a:t>Education</a:t>
            </a:r>
            <a:r>
              <a:rPr lang="en-AU" sz="2400" dirty="0"/>
              <a:t> may be seen as the attempt to shape or modify behaviour of an individual with a view of equipping him or her with desirable skills, habits and attitudes to adequately adjust to the communal life and contribute effectively to its growth and presentation. This means it is drilling skills and attitudes that bring positive changes in behaviour of an individual.</a:t>
            </a:r>
            <a:endParaRPr lang="en-US" sz="2400" dirty="0"/>
          </a:p>
          <a:p>
            <a:pPr lvl="0"/>
            <a:r>
              <a:rPr lang="en-AU" sz="2400" dirty="0">
                <a:solidFill>
                  <a:srgbClr val="00B0F0"/>
                </a:solidFill>
              </a:rPr>
              <a:t>Education</a:t>
            </a:r>
            <a:r>
              <a:rPr lang="en-AU" sz="2400" dirty="0"/>
              <a:t> is an attempt to mould and shape the behaviour of a </a:t>
            </a:r>
            <a:r>
              <a:rPr lang="en-AU" sz="2400" dirty="0" smtClean="0"/>
              <a:t>learner.</a:t>
            </a:r>
            <a:endParaRPr lang="en-US" sz="2400" dirty="0"/>
          </a:p>
          <a:p>
            <a:pPr lvl="0"/>
            <a:r>
              <a:rPr lang="en-AU" sz="2400" dirty="0">
                <a:solidFill>
                  <a:srgbClr val="00B0F0"/>
                </a:solidFill>
              </a:rPr>
              <a:t>Education</a:t>
            </a:r>
            <a:r>
              <a:rPr lang="en-AU" sz="2400" dirty="0"/>
              <a:t> involves a process of facilitating learning or the acquisition of knowledge, skills, values, beliefs and attitudes for a total human development.</a:t>
            </a:r>
            <a:endParaRPr lang="en-US" sz="2400" dirty="0"/>
          </a:p>
          <a:p>
            <a:pPr lvl="0"/>
            <a:r>
              <a:rPr lang="en-AU" sz="2400" dirty="0">
                <a:solidFill>
                  <a:srgbClr val="00B0F0"/>
                </a:solidFill>
              </a:rPr>
              <a:t>Education</a:t>
            </a:r>
            <a:r>
              <a:rPr lang="en-AU" sz="2400" dirty="0"/>
              <a:t> serves as the impartation of knowledge by a more knowledgeable other to a less knowledgeable one or by a more significant other to a less significant other.</a:t>
            </a:r>
            <a:endParaRPr lang="en-US" sz="2400" dirty="0"/>
          </a:p>
          <a:p>
            <a:endParaRPr lang="en-US" dirty="0"/>
          </a:p>
        </p:txBody>
      </p:sp>
    </p:spTree>
    <p:extLst>
      <p:ext uri="{BB962C8B-B14F-4D97-AF65-F5344CB8AC3E}">
        <p14:creationId xmlns:p14="http://schemas.microsoft.com/office/powerpoint/2010/main" val="193062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255</TotalTime>
  <Words>1917</Words>
  <Application>Microsoft Office PowerPoint</Application>
  <PresentationFormat>Widescreen</PresentationFormat>
  <Paragraphs>85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Trebuchet MS</vt:lpstr>
      <vt:lpstr>Wingdings</vt:lpstr>
      <vt:lpstr>Wingdings 3</vt:lpstr>
      <vt:lpstr>Facet</vt:lpstr>
      <vt:lpstr>Introduction to Psychology of Education </vt:lpstr>
      <vt:lpstr>Introduction </vt:lpstr>
      <vt:lpstr>Background  </vt:lpstr>
      <vt:lpstr>Background ‘cntd’ </vt:lpstr>
      <vt:lpstr>PowerPoint Presentation</vt:lpstr>
      <vt:lpstr>Goals of Psychology </vt:lpstr>
      <vt:lpstr>PowerPoint Presentation</vt:lpstr>
      <vt:lpstr>PowerPoint Presentation</vt:lpstr>
      <vt:lpstr>Education definitions </vt:lpstr>
      <vt:lpstr>Educational Psychology </vt:lpstr>
      <vt:lpstr>Branches of psychology </vt:lpstr>
      <vt:lpstr>Branches of Psychology ‘cntd’ </vt:lpstr>
      <vt:lpstr>Rationale for studying Psychology </vt:lpstr>
      <vt:lpstr>PowerPoint Presentation</vt:lpstr>
      <vt:lpstr> </vt:lpstr>
      <vt:lpstr>PowerPoint Presentation</vt:lpstr>
      <vt:lpstr>PowerPoint Presentation</vt:lpstr>
      <vt:lpstr>PowerPoint Presentation</vt:lpstr>
      <vt:lpstr>PRACTICE QUESTIONS</vt:lpstr>
      <vt:lpstr>Psychological theories of teaching and learning </vt:lpstr>
      <vt:lpstr>                      The end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Psychology of Education</dc:title>
  <dc:creator>DELL</dc:creator>
  <cp:lastModifiedBy>DELL</cp:lastModifiedBy>
  <cp:revision>10</cp:revision>
  <dcterms:created xsi:type="dcterms:W3CDTF">2023-09-04T17:30:20Z</dcterms:created>
  <dcterms:modified xsi:type="dcterms:W3CDTF">2024-05-27T11:38:05Z</dcterms:modified>
</cp:coreProperties>
</file>